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84" r:id="rId4"/>
    <p:sldId id="262" r:id="rId5"/>
    <p:sldId id="258" r:id="rId6"/>
    <p:sldId id="289" r:id="rId7"/>
    <p:sldId id="266" r:id="rId8"/>
    <p:sldId id="291" r:id="rId9"/>
    <p:sldId id="294" r:id="rId10"/>
    <p:sldId id="320" r:id="rId11"/>
    <p:sldId id="296" r:id="rId12"/>
    <p:sldId id="303" r:id="rId13"/>
    <p:sldId id="308" r:id="rId14"/>
    <p:sldId id="309" r:id="rId15"/>
    <p:sldId id="310" r:id="rId16"/>
    <p:sldId id="295" r:id="rId17"/>
    <p:sldId id="305" r:id="rId18"/>
    <p:sldId id="275" r:id="rId19"/>
    <p:sldId id="277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3252"/>
    <a:srgbClr val="393939"/>
    <a:srgbClr val="04396C"/>
    <a:srgbClr val="6497B1"/>
    <a:srgbClr val="AEAFA9"/>
    <a:srgbClr val="418A9D"/>
    <a:srgbClr val="BCDEE3"/>
    <a:srgbClr val="005289"/>
    <a:srgbClr val="007095"/>
    <a:srgbClr val="0260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1" d="100"/>
          <a:sy n="71" d="100"/>
        </p:scale>
        <p:origin x="78" y="5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4923679" y="2676872"/>
            <a:ext cx="20730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300" dirty="0" err="1">
                <a:solidFill>
                  <a:schemeClr val="bg1"/>
                </a:solidFill>
              </a:rPr>
              <a:t>Plannus</a:t>
            </a:r>
            <a:endParaRPr lang="ko-KR" altLang="en-US" sz="4800" spc="-3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726231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726231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5373319" y="4328208"/>
            <a:ext cx="1173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The Leaf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691204-228F-C195-54A3-32D8928C0C31}"/>
              </a:ext>
            </a:extLst>
          </p:cNvPr>
          <p:cNvSpPr txBox="1"/>
          <p:nvPr/>
        </p:nvSpPr>
        <p:spPr>
          <a:xfrm>
            <a:off x="8112370" y="5162162"/>
            <a:ext cx="207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>
                <a:solidFill>
                  <a:schemeClr val="bg1"/>
                </a:solidFill>
              </a:rPr>
              <a:t>60181920 </a:t>
            </a:r>
            <a:r>
              <a:rPr lang="ko-KR" altLang="en-US" u="sng" dirty="0">
                <a:solidFill>
                  <a:schemeClr val="bg1"/>
                </a:solidFill>
              </a:rPr>
              <a:t>이동훈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179CE1-E47B-60C8-F91B-4D02B3535016}"/>
              </a:ext>
            </a:extLst>
          </p:cNvPr>
          <p:cNvSpPr txBox="1"/>
          <p:nvPr/>
        </p:nvSpPr>
        <p:spPr>
          <a:xfrm>
            <a:off x="8112370" y="5660228"/>
            <a:ext cx="207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>
                <a:solidFill>
                  <a:schemeClr val="bg1"/>
                </a:solidFill>
              </a:rPr>
              <a:t>60181930 </a:t>
            </a:r>
            <a:r>
              <a:rPr lang="ko-KR" altLang="en-US" u="sng" dirty="0" err="1">
                <a:solidFill>
                  <a:schemeClr val="bg1"/>
                </a:solidFill>
              </a:rPr>
              <a:t>전성권</a:t>
            </a:r>
            <a:endParaRPr lang="ko-KR" altLang="en-US" u="sng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D8FE0-A16D-4ED4-19F2-865FC11B8FC9}"/>
              </a:ext>
            </a:extLst>
          </p:cNvPr>
          <p:cNvSpPr txBox="1"/>
          <p:nvPr/>
        </p:nvSpPr>
        <p:spPr>
          <a:xfrm>
            <a:off x="3582771" y="1714184"/>
            <a:ext cx="4754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2023</a:t>
            </a:r>
            <a:r>
              <a:rPr lang="ko-KR" altLang="en-US" sz="1400" dirty="0">
                <a:solidFill>
                  <a:schemeClr val="bg1"/>
                </a:solidFill>
              </a:rPr>
              <a:t>년도 명지대학교 창의적 </a:t>
            </a:r>
            <a:r>
              <a:rPr lang="en-US" altLang="ko-KR" sz="1400" dirty="0">
                <a:solidFill>
                  <a:schemeClr val="bg1"/>
                </a:solidFill>
              </a:rPr>
              <a:t>SW</a:t>
            </a:r>
            <a:r>
              <a:rPr lang="ko-KR" altLang="en-US" sz="1400" dirty="0">
                <a:solidFill>
                  <a:schemeClr val="bg1"/>
                </a:solidFill>
              </a:rPr>
              <a:t>프로그램 개발 경진대회</a:t>
            </a: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기능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948681" y="719358"/>
            <a:ext cx="7857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기능 소개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3CA76CE-70D3-8927-9E9A-7963F596856A}"/>
              </a:ext>
            </a:extLst>
          </p:cNvPr>
          <p:cNvSpPr/>
          <p:nvPr/>
        </p:nvSpPr>
        <p:spPr>
          <a:xfrm>
            <a:off x="1343721" y="1685017"/>
            <a:ext cx="2160000" cy="2160000"/>
          </a:xfrm>
          <a:prstGeom prst="ellipse">
            <a:avLst/>
          </a:prstGeom>
          <a:solidFill>
            <a:schemeClr val="bg1">
              <a:alpha val="83000"/>
            </a:schemeClr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104" name="Picture 8" descr="로그인 - 무료 사회적인개 아이콘">
            <a:extLst>
              <a:ext uri="{FF2B5EF4-FFF2-40B4-BE49-F238E27FC236}">
                <a16:creationId xmlns:a16="http://schemas.microsoft.com/office/drawing/2014/main" id="{DB03B7E1-A73E-AB66-E867-5EB76D6DD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340" y="1944823"/>
            <a:ext cx="1640387" cy="164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69642F4-B21A-E56E-EF77-1D6F54CB167A}"/>
              </a:ext>
            </a:extLst>
          </p:cNvPr>
          <p:cNvSpPr txBox="1"/>
          <p:nvPr/>
        </p:nvSpPr>
        <p:spPr>
          <a:xfrm>
            <a:off x="1302018" y="4104823"/>
            <a:ext cx="2509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개인 정보 수정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37FFE1-A5D3-13B0-7574-8DBBB735026D}"/>
              </a:ext>
            </a:extLst>
          </p:cNvPr>
          <p:cNvSpPr txBox="1"/>
          <p:nvPr/>
        </p:nvSpPr>
        <p:spPr>
          <a:xfrm>
            <a:off x="1122626" y="4711318"/>
            <a:ext cx="2868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마이페이지에서</a:t>
            </a:r>
            <a:endParaRPr lang="en-US" altLang="ko-KR" dirty="0"/>
          </a:p>
          <a:p>
            <a:pPr algn="ctr"/>
            <a:r>
              <a:rPr lang="ko-KR" altLang="en-US" dirty="0"/>
              <a:t>닉네임과 비밀번호 변경 가능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16BE07A-3A9D-5891-DBD1-52DF62436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754" y="2609374"/>
            <a:ext cx="2829472" cy="42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939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9" grpId="0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기능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948681" y="719358"/>
            <a:ext cx="7857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기능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B304A1-04BC-06B8-3E21-7EBB0B723ABC}"/>
              </a:ext>
            </a:extLst>
          </p:cNvPr>
          <p:cNvSpPr txBox="1"/>
          <p:nvPr/>
        </p:nvSpPr>
        <p:spPr>
          <a:xfrm>
            <a:off x="1603021" y="4525963"/>
            <a:ext cx="1386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일정 추가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1267EF-9F3C-F65C-7911-937E7228DD02}"/>
              </a:ext>
            </a:extLst>
          </p:cNvPr>
          <p:cNvSpPr txBox="1"/>
          <p:nvPr/>
        </p:nvSpPr>
        <p:spPr>
          <a:xfrm>
            <a:off x="1037667" y="5132457"/>
            <a:ext cx="2381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일정 추가 버튼 클릭 시</a:t>
            </a:r>
            <a:r>
              <a:rPr lang="en-US" altLang="ko-KR" sz="1600" dirty="0"/>
              <a:t>,</a:t>
            </a:r>
          </a:p>
          <a:p>
            <a:pPr algn="ctr"/>
            <a:r>
              <a:rPr lang="en-US" altLang="ko-KR" sz="1600" dirty="0"/>
              <a:t>Modal </a:t>
            </a:r>
            <a:r>
              <a:rPr lang="ko-KR" altLang="en-US" sz="1600" dirty="0"/>
              <a:t>창에서</a:t>
            </a:r>
            <a:endParaRPr lang="en-US" altLang="ko-KR" sz="1600" dirty="0"/>
          </a:p>
          <a:p>
            <a:pPr algn="ctr"/>
            <a:r>
              <a:rPr lang="ko-KR" altLang="en-US" sz="1600" dirty="0"/>
              <a:t>일정 추가 가능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D7C57E7-B1F1-4F60-1A94-4E2011366DA7}"/>
              </a:ext>
            </a:extLst>
          </p:cNvPr>
          <p:cNvGrpSpPr/>
          <p:nvPr/>
        </p:nvGrpSpPr>
        <p:grpSpPr>
          <a:xfrm>
            <a:off x="1093403" y="2159579"/>
            <a:ext cx="2160000" cy="2160000"/>
            <a:chOff x="1093403" y="2159579"/>
            <a:chExt cx="2160000" cy="2160000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50D0FFA-CA52-3F96-6E07-87E0BE2F1FA3}"/>
                </a:ext>
              </a:extLst>
            </p:cNvPr>
            <p:cNvSpPr/>
            <p:nvPr/>
          </p:nvSpPr>
          <p:spPr>
            <a:xfrm>
              <a:off x="1093403" y="2159579"/>
              <a:ext cx="2160000" cy="21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143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170" name="Picture 2" descr="달력 아이콘을 선택하십시오. 웹에 대 한 마크 캘린더 벡터 아이콘의 간단한 그림 로열티 무료 사진, 그림, 이미지 그리고  스톡포토그래피. Image 94484408.">
              <a:extLst>
                <a:ext uri="{FF2B5EF4-FFF2-40B4-BE49-F238E27FC236}">
                  <a16:creationId xmlns:a16="http://schemas.microsoft.com/office/drawing/2014/main" id="{CCF6134F-2E92-902B-6A04-6ECDD4E711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7033" y="2597162"/>
              <a:ext cx="1394268" cy="1394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3B3ED760-8293-C7C3-54CF-568EDAA82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640" y="1420624"/>
            <a:ext cx="3062692" cy="51416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661943-9AA0-DB39-1399-F6AB29A0705A}"/>
              </a:ext>
            </a:extLst>
          </p:cNvPr>
          <p:cNvSpPr txBox="1"/>
          <p:nvPr/>
        </p:nvSpPr>
        <p:spPr>
          <a:xfrm>
            <a:off x="8022332" y="1489238"/>
            <a:ext cx="2381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--&gt; </a:t>
            </a:r>
            <a:r>
              <a:rPr lang="ko-KR" altLang="en-US" dirty="0"/>
              <a:t>일정 제목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E8E21D-3900-3E4F-C7C4-E40CCA6A8AF2}"/>
              </a:ext>
            </a:extLst>
          </p:cNvPr>
          <p:cNvSpPr txBox="1"/>
          <p:nvPr/>
        </p:nvSpPr>
        <p:spPr>
          <a:xfrm>
            <a:off x="8022332" y="2245022"/>
            <a:ext cx="2381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--&gt; </a:t>
            </a:r>
            <a:r>
              <a:rPr lang="ko-KR" altLang="en-US" dirty="0"/>
              <a:t>일정 내용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5A2911-F9B7-0395-2355-0738553D4A46}"/>
              </a:ext>
            </a:extLst>
          </p:cNvPr>
          <p:cNvSpPr txBox="1"/>
          <p:nvPr/>
        </p:nvSpPr>
        <p:spPr>
          <a:xfrm>
            <a:off x="8022332" y="3109630"/>
            <a:ext cx="2381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--&gt; </a:t>
            </a:r>
            <a:r>
              <a:rPr lang="ko-KR" altLang="en-US" dirty="0"/>
              <a:t>일정 색상 지정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6F42E0-F665-6C19-7BF8-2427312B5EF4}"/>
              </a:ext>
            </a:extLst>
          </p:cNvPr>
          <p:cNvSpPr txBox="1"/>
          <p:nvPr/>
        </p:nvSpPr>
        <p:spPr>
          <a:xfrm>
            <a:off x="8022332" y="4077321"/>
            <a:ext cx="2381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--&gt; </a:t>
            </a:r>
            <a:r>
              <a:rPr lang="ko-KR" altLang="en-US" dirty="0"/>
              <a:t>날짜 지정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3CC7AB-A14D-4A94-824D-315F102B9115}"/>
              </a:ext>
            </a:extLst>
          </p:cNvPr>
          <p:cNvSpPr txBox="1"/>
          <p:nvPr/>
        </p:nvSpPr>
        <p:spPr>
          <a:xfrm>
            <a:off x="8022332" y="4860346"/>
            <a:ext cx="2381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--&gt; </a:t>
            </a:r>
            <a:r>
              <a:rPr lang="ko-KR" altLang="en-US" dirty="0"/>
              <a:t>공유 대상 설정</a:t>
            </a:r>
            <a:endParaRPr lang="en-US" altLang="ko-K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2D6436-4188-EB6D-2FF8-25E561A06921}"/>
              </a:ext>
            </a:extLst>
          </p:cNvPr>
          <p:cNvSpPr txBox="1"/>
          <p:nvPr/>
        </p:nvSpPr>
        <p:spPr>
          <a:xfrm>
            <a:off x="8022332" y="5388676"/>
            <a:ext cx="2381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--&gt; </a:t>
            </a:r>
            <a:r>
              <a:rPr lang="ko-KR" altLang="en-US" dirty="0"/>
              <a:t>종일</a:t>
            </a:r>
            <a:r>
              <a:rPr lang="en-US" altLang="ko-KR" dirty="0"/>
              <a:t>, </a:t>
            </a:r>
            <a:r>
              <a:rPr lang="ko-KR" altLang="en-US" dirty="0"/>
              <a:t>알림 설정</a:t>
            </a:r>
            <a:r>
              <a:rPr lang="en-US" altLang="ko-KR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56C1C5-873C-4DEB-A394-4FC8E30FF044}"/>
              </a:ext>
            </a:extLst>
          </p:cNvPr>
          <p:cNvSpPr txBox="1"/>
          <p:nvPr/>
        </p:nvSpPr>
        <p:spPr>
          <a:xfrm>
            <a:off x="8022332" y="5778788"/>
            <a:ext cx="2381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--&gt; </a:t>
            </a:r>
            <a:r>
              <a:rPr lang="ko-KR" altLang="en-US" dirty="0"/>
              <a:t>그룹 설정</a:t>
            </a:r>
            <a:r>
              <a:rPr lang="en-US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0721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5" grpId="0"/>
      <p:bldP spid="16" grpId="0"/>
      <p:bldP spid="17" grpId="0"/>
      <p:bldP spid="20" grpId="0"/>
      <p:bldP spid="22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기능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948681" y="719358"/>
            <a:ext cx="7857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기능 소개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50D0FFA-CA52-3F96-6E07-87E0BE2F1FA3}"/>
              </a:ext>
            </a:extLst>
          </p:cNvPr>
          <p:cNvSpPr/>
          <p:nvPr/>
        </p:nvSpPr>
        <p:spPr>
          <a:xfrm>
            <a:off x="1093403" y="2159579"/>
            <a:ext cx="2160000" cy="21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B304A1-04BC-06B8-3E21-7EBB0B723ABC}"/>
              </a:ext>
            </a:extLst>
          </p:cNvPr>
          <p:cNvSpPr txBox="1"/>
          <p:nvPr/>
        </p:nvSpPr>
        <p:spPr>
          <a:xfrm>
            <a:off x="1603021" y="4525963"/>
            <a:ext cx="1386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일정 정보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1267EF-9F3C-F65C-7911-937E7228DD02}"/>
              </a:ext>
            </a:extLst>
          </p:cNvPr>
          <p:cNvSpPr txBox="1"/>
          <p:nvPr/>
        </p:nvSpPr>
        <p:spPr>
          <a:xfrm>
            <a:off x="1037667" y="5132457"/>
            <a:ext cx="23810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일정 클릭 시 팝업</a:t>
            </a:r>
            <a:r>
              <a:rPr lang="en-US" altLang="ko-KR" sz="1600" dirty="0"/>
              <a:t>.</a:t>
            </a:r>
          </a:p>
          <a:p>
            <a:pPr algn="ctr"/>
            <a:r>
              <a:rPr lang="ko-KR" altLang="en-US" sz="1600" dirty="0"/>
              <a:t>세부 내용 확인 가능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7170" name="Picture 2" descr="달력 아이콘을 선택하십시오. 웹에 대 한 마크 캘린더 벡터 아이콘의 간단한 그림 로열티 무료 사진, 그림, 이미지 그리고  스톡포토그래피. Image 94484408.">
            <a:extLst>
              <a:ext uri="{FF2B5EF4-FFF2-40B4-BE49-F238E27FC236}">
                <a16:creationId xmlns:a16="http://schemas.microsoft.com/office/drawing/2014/main" id="{CCF6134F-2E92-902B-6A04-6ECDD4E71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033" y="2597162"/>
            <a:ext cx="1394268" cy="139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C248557-12B0-64CE-F6ED-0D03D4020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523" y="2597162"/>
            <a:ext cx="3427630" cy="23289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2E61FA-C131-F305-136E-B4A1B8F4D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153" y="1356100"/>
            <a:ext cx="4833111" cy="496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01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기능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948681" y="719358"/>
            <a:ext cx="7857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기능 소개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50D0FFA-CA52-3F96-6E07-87E0BE2F1FA3}"/>
              </a:ext>
            </a:extLst>
          </p:cNvPr>
          <p:cNvSpPr/>
          <p:nvPr/>
        </p:nvSpPr>
        <p:spPr>
          <a:xfrm>
            <a:off x="1093403" y="2159579"/>
            <a:ext cx="2160000" cy="21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B304A1-04BC-06B8-3E21-7EBB0B723ABC}"/>
              </a:ext>
            </a:extLst>
          </p:cNvPr>
          <p:cNvSpPr txBox="1"/>
          <p:nvPr/>
        </p:nvSpPr>
        <p:spPr>
          <a:xfrm>
            <a:off x="1603021" y="4525963"/>
            <a:ext cx="1386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일정 수정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1267EF-9F3C-F65C-7911-937E7228DD02}"/>
              </a:ext>
            </a:extLst>
          </p:cNvPr>
          <p:cNvSpPr txBox="1"/>
          <p:nvPr/>
        </p:nvSpPr>
        <p:spPr>
          <a:xfrm>
            <a:off x="727169" y="5132457"/>
            <a:ext cx="28739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일정 정보 창에서</a:t>
            </a:r>
            <a:endParaRPr lang="en-US" altLang="ko-KR" sz="1600" dirty="0"/>
          </a:p>
          <a:p>
            <a:pPr algn="ctr"/>
            <a:r>
              <a:rPr lang="ko-KR" altLang="en-US" sz="1600" dirty="0"/>
              <a:t>수정 버튼 클릭</a:t>
            </a:r>
            <a:r>
              <a:rPr lang="en-US" altLang="ko-KR" sz="1600" dirty="0"/>
              <a:t>.</a:t>
            </a:r>
          </a:p>
          <a:p>
            <a:pPr algn="ctr"/>
            <a:br>
              <a:rPr lang="en-US" altLang="ko-KR" sz="1600" dirty="0"/>
            </a:br>
            <a:r>
              <a:rPr lang="ko-KR" altLang="en-US" sz="1600" dirty="0"/>
              <a:t>수정 창이 </a:t>
            </a:r>
            <a:r>
              <a:rPr lang="ko-KR" altLang="en-US" sz="1600" dirty="0" err="1"/>
              <a:t>팝업되어</a:t>
            </a:r>
            <a:endParaRPr lang="en-US" altLang="ko-KR" sz="1600" dirty="0"/>
          </a:p>
          <a:p>
            <a:pPr algn="ctr"/>
            <a:r>
              <a:rPr lang="ko-KR" altLang="en-US" sz="1600" dirty="0"/>
              <a:t>내용 수정 가능</a:t>
            </a:r>
            <a:endParaRPr lang="en-US" altLang="ko-KR" sz="1600" dirty="0"/>
          </a:p>
        </p:txBody>
      </p:sp>
      <p:pic>
        <p:nvPicPr>
          <p:cNvPr id="7170" name="Picture 2" descr="달력 아이콘을 선택하십시오. 웹에 대 한 마크 캘린더 벡터 아이콘의 간단한 그림 로열티 무료 사진, 그림, 이미지 그리고  스톡포토그래피. Image 94484408.">
            <a:extLst>
              <a:ext uri="{FF2B5EF4-FFF2-40B4-BE49-F238E27FC236}">
                <a16:creationId xmlns:a16="http://schemas.microsoft.com/office/drawing/2014/main" id="{CCF6134F-2E92-902B-6A04-6ECDD4E71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033" y="2597162"/>
            <a:ext cx="1394268" cy="139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D2ACF6-0FF9-565C-2007-62847F3D7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306" y="1823643"/>
            <a:ext cx="4217076" cy="433557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47A63EC-CE67-A9CB-BEA5-687BF2D58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524" y="1173352"/>
            <a:ext cx="3464523" cy="568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65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기능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948681" y="719358"/>
            <a:ext cx="7857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기능 소개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50D0FFA-CA52-3F96-6E07-87E0BE2F1FA3}"/>
              </a:ext>
            </a:extLst>
          </p:cNvPr>
          <p:cNvSpPr/>
          <p:nvPr/>
        </p:nvSpPr>
        <p:spPr>
          <a:xfrm>
            <a:off x="1093403" y="2159579"/>
            <a:ext cx="2160000" cy="21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B304A1-04BC-06B8-3E21-7EBB0B723ABC}"/>
              </a:ext>
            </a:extLst>
          </p:cNvPr>
          <p:cNvSpPr txBox="1"/>
          <p:nvPr/>
        </p:nvSpPr>
        <p:spPr>
          <a:xfrm>
            <a:off x="978098" y="4525963"/>
            <a:ext cx="2390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이미지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댓글 작성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1267EF-9F3C-F65C-7911-937E7228DD02}"/>
              </a:ext>
            </a:extLst>
          </p:cNvPr>
          <p:cNvSpPr txBox="1"/>
          <p:nvPr/>
        </p:nvSpPr>
        <p:spPr>
          <a:xfrm>
            <a:off x="709126" y="4926073"/>
            <a:ext cx="29853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사진</a:t>
            </a:r>
            <a:r>
              <a:rPr lang="en-US" altLang="ko-KR" sz="1600" dirty="0"/>
              <a:t>+ </a:t>
            </a:r>
            <a:r>
              <a:rPr lang="ko-KR" altLang="en-US" sz="1600" dirty="0"/>
              <a:t>버튼</a:t>
            </a:r>
            <a:endParaRPr lang="en-US" altLang="ko-KR" sz="1600" dirty="0"/>
          </a:p>
          <a:p>
            <a:pPr algn="ctr"/>
            <a:r>
              <a:rPr lang="en-US" altLang="ko-KR" sz="1600" dirty="0"/>
              <a:t>-&gt; </a:t>
            </a:r>
            <a:r>
              <a:rPr lang="ko-KR" altLang="en-US" sz="1600" dirty="0"/>
              <a:t>이미지 업로드</a:t>
            </a:r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r>
              <a:rPr lang="ko-KR" altLang="en-US" sz="1600" dirty="0"/>
              <a:t>댓글 작성 버튼</a:t>
            </a:r>
            <a:endParaRPr lang="en-US" altLang="ko-KR" sz="1600" dirty="0"/>
          </a:p>
          <a:p>
            <a:pPr algn="ctr"/>
            <a:r>
              <a:rPr lang="en-US" altLang="ko-KR" sz="1600" dirty="0"/>
              <a:t>-&gt; </a:t>
            </a:r>
            <a:r>
              <a:rPr lang="ko-KR" altLang="en-US" sz="1600" dirty="0"/>
              <a:t>댓글 작성 가능</a:t>
            </a:r>
            <a:endParaRPr lang="en-US" altLang="ko-KR" sz="1600" dirty="0"/>
          </a:p>
        </p:txBody>
      </p:sp>
      <p:pic>
        <p:nvPicPr>
          <p:cNvPr id="7170" name="Picture 2" descr="달력 아이콘을 선택하십시오. 웹에 대 한 마크 캘린더 벡터 아이콘의 간단한 그림 로열티 무료 사진, 그림, 이미지 그리고  스톡포토그래피. Image 94484408.">
            <a:extLst>
              <a:ext uri="{FF2B5EF4-FFF2-40B4-BE49-F238E27FC236}">
                <a16:creationId xmlns:a16="http://schemas.microsoft.com/office/drawing/2014/main" id="{CCF6134F-2E92-902B-6A04-6ECDD4E71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033" y="2597162"/>
            <a:ext cx="1394268" cy="139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D2ACF6-0FF9-565C-2007-62847F3D7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306" y="1823643"/>
            <a:ext cx="4217076" cy="43355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3ADA742-2D6B-6ECC-BF9F-1A15FD29E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340" y="1205520"/>
            <a:ext cx="3413720" cy="557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87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기능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948681" y="719358"/>
            <a:ext cx="7857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기능 소개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50D0FFA-CA52-3F96-6E07-87E0BE2F1FA3}"/>
              </a:ext>
            </a:extLst>
          </p:cNvPr>
          <p:cNvSpPr/>
          <p:nvPr/>
        </p:nvSpPr>
        <p:spPr>
          <a:xfrm>
            <a:off x="1093403" y="2159579"/>
            <a:ext cx="2160000" cy="21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B304A1-04BC-06B8-3E21-7EBB0B723ABC}"/>
              </a:ext>
            </a:extLst>
          </p:cNvPr>
          <p:cNvSpPr txBox="1"/>
          <p:nvPr/>
        </p:nvSpPr>
        <p:spPr>
          <a:xfrm>
            <a:off x="1240971" y="4525963"/>
            <a:ext cx="1944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일정 단일 공유</a:t>
            </a:r>
            <a:endParaRPr lang="ko-KR" alt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1267EF-9F3C-F65C-7911-937E7228DD02}"/>
              </a:ext>
            </a:extLst>
          </p:cNvPr>
          <p:cNvSpPr txBox="1"/>
          <p:nvPr/>
        </p:nvSpPr>
        <p:spPr>
          <a:xfrm>
            <a:off x="948681" y="5132457"/>
            <a:ext cx="2543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사용자간 이메일 정보를 통한 일정 단일 공유 가능</a:t>
            </a:r>
          </a:p>
        </p:txBody>
      </p:sp>
      <p:pic>
        <p:nvPicPr>
          <p:cNvPr id="7170" name="Picture 2" descr="달력 아이콘을 선택하십시오. 웹에 대 한 마크 캘린더 벡터 아이콘의 간단한 그림 로열티 무료 사진, 그림, 이미지 그리고  스톡포토그래피. Image 94484408.">
            <a:extLst>
              <a:ext uri="{FF2B5EF4-FFF2-40B4-BE49-F238E27FC236}">
                <a16:creationId xmlns:a16="http://schemas.microsoft.com/office/drawing/2014/main" id="{CCF6134F-2E92-902B-6A04-6ECDD4E71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033" y="2597162"/>
            <a:ext cx="1394268" cy="139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ECFCC91-E040-B686-EF8B-BCF306B33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085" y="1246208"/>
            <a:ext cx="3265641" cy="54904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70B681A-BB3D-A8CD-7315-3F49136F5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984" y="4901804"/>
            <a:ext cx="2155971" cy="117727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0CDB3F0-834B-251D-120F-669C6D010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0568" y="1367559"/>
            <a:ext cx="6416557" cy="52477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FE1A751-9132-10B0-F37B-FA62EC96E5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2250" y="3429000"/>
            <a:ext cx="3769750" cy="745957"/>
          </a:xfrm>
          <a:prstGeom prst="rect">
            <a:avLst/>
          </a:prstGeom>
          <a:ln w="44450">
            <a:solidFill>
              <a:srgbClr val="FF0000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5FF9A45-F894-56DD-357F-2484DC2BE1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0401" y="4319579"/>
            <a:ext cx="3613447" cy="210901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CBDA3CC-DF64-6B78-E6DB-E8E3636171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3050" y="1076960"/>
            <a:ext cx="6086059" cy="569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55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기능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948681" y="719358"/>
            <a:ext cx="7857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기능 소개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3CA76CE-70D3-8927-9E9A-7963F596856A}"/>
              </a:ext>
            </a:extLst>
          </p:cNvPr>
          <p:cNvSpPr/>
          <p:nvPr/>
        </p:nvSpPr>
        <p:spPr>
          <a:xfrm>
            <a:off x="950026" y="1982559"/>
            <a:ext cx="2160000" cy="2160000"/>
          </a:xfrm>
          <a:prstGeom prst="ellipse">
            <a:avLst/>
          </a:prstGeom>
          <a:solidFill>
            <a:schemeClr val="bg1">
              <a:alpha val="83000"/>
            </a:schemeClr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9642F4-B21A-E56E-EF77-1D6F54CB167A}"/>
              </a:ext>
            </a:extLst>
          </p:cNvPr>
          <p:cNvSpPr txBox="1"/>
          <p:nvPr/>
        </p:nvSpPr>
        <p:spPr>
          <a:xfrm>
            <a:off x="719562" y="4323355"/>
            <a:ext cx="2620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그룹</a:t>
            </a:r>
            <a:r>
              <a:rPr lang="en-US" altLang="ko-KR" sz="2000" b="1" dirty="0"/>
              <a:t>,</a:t>
            </a:r>
          </a:p>
          <a:p>
            <a:pPr algn="ctr"/>
            <a:r>
              <a:rPr lang="ko-KR" altLang="en-US" sz="2000" b="1" dirty="0"/>
              <a:t>그룹 일정 생성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37FFE1-A5D3-13B0-7574-8DBBB735026D}"/>
              </a:ext>
            </a:extLst>
          </p:cNvPr>
          <p:cNvSpPr txBox="1"/>
          <p:nvPr/>
        </p:nvSpPr>
        <p:spPr>
          <a:xfrm>
            <a:off x="596001" y="5062281"/>
            <a:ext cx="2868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메뉴에서 그룹 생성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카카오톡을 통해 그룹초대</a:t>
            </a:r>
          </a:p>
        </p:txBody>
      </p:sp>
      <p:pic>
        <p:nvPicPr>
          <p:cNvPr id="6146" name="Picture 2" descr="그룹 채워진 사람 - 무료 사회적인개 아이콘">
            <a:extLst>
              <a:ext uri="{FF2B5EF4-FFF2-40B4-BE49-F238E27FC236}">
                <a16:creationId xmlns:a16="http://schemas.microsoft.com/office/drawing/2014/main" id="{08A79504-1FAE-EA39-0A65-791CF2AC2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033" y="2225688"/>
            <a:ext cx="1673742" cy="167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4829428-1490-EDD7-95AA-E18D38A0E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766" y="1170136"/>
            <a:ext cx="2676899" cy="545858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F1DF357-F51E-4704-A2A4-FB02D7A1B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622" y="1016529"/>
            <a:ext cx="2555886" cy="566340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581A0DA-17CA-16F0-BD74-AEF85CFB3D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518" y="1119241"/>
            <a:ext cx="2811082" cy="549071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B9B772-4ED2-EBC9-0730-8FE45597A05B}"/>
              </a:ext>
            </a:extLst>
          </p:cNvPr>
          <p:cNvSpPr/>
          <p:nvPr/>
        </p:nvSpPr>
        <p:spPr>
          <a:xfrm>
            <a:off x="5791493" y="5243804"/>
            <a:ext cx="1036887" cy="46480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84B29F48-F270-F2C4-284C-5D6268506A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0605" y="1303600"/>
            <a:ext cx="5153744" cy="300079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81C0CFE-EB90-85B8-14EF-E27574AEBB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4694" y="1612422"/>
            <a:ext cx="4772691" cy="2457793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442A8D49-4CDB-206D-35D5-C924768F2E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4357" y="1076960"/>
            <a:ext cx="3589996" cy="5663403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5C6322C6-79B2-0B10-0C06-977986FC4F0C}"/>
              </a:ext>
            </a:extLst>
          </p:cNvPr>
          <p:cNvSpPr/>
          <p:nvPr/>
        </p:nvSpPr>
        <p:spPr>
          <a:xfrm>
            <a:off x="6464403" y="4142559"/>
            <a:ext cx="718002" cy="229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CE6D9FC8-0E38-BAF8-0B15-981D89B9F0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9202" y="980968"/>
            <a:ext cx="3663110" cy="581071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2A6F42B-2286-65F0-62DD-54FD9281A9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78541" y="666989"/>
            <a:ext cx="3544014" cy="6124692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B6E0D26B-C564-D084-845B-90C1F654C0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71022" y="666989"/>
            <a:ext cx="3203909" cy="3168989"/>
          </a:xfrm>
          <a:prstGeom prst="rect">
            <a:avLst/>
          </a:prstGeom>
          <a:ln w="50800">
            <a:solidFill>
              <a:srgbClr val="FF0000"/>
            </a:solidFill>
          </a:ln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1E3F8730-B63F-30EB-263C-F583E628FC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74336" y="4100558"/>
            <a:ext cx="3348524" cy="2286492"/>
          </a:xfrm>
          <a:prstGeom prst="rect">
            <a:avLst/>
          </a:prstGeom>
          <a:ln w="508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162699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9" grpId="0"/>
      <p:bldP spid="30" grpId="0"/>
      <p:bldP spid="12" grpId="0" animBg="1"/>
      <p:bldP spid="4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기능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948681" y="719358"/>
            <a:ext cx="7857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기능 소개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50D0FFA-CA52-3F96-6E07-87E0BE2F1FA3}"/>
              </a:ext>
            </a:extLst>
          </p:cNvPr>
          <p:cNvSpPr/>
          <p:nvPr/>
        </p:nvSpPr>
        <p:spPr>
          <a:xfrm>
            <a:off x="1093403" y="2159579"/>
            <a:ext cx="2160000" cy="21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B304A1-04BC-06B8-3E21-7EBB0B723ABC}"/>
              </a:ext>
            </a:extLst>
          </p:cNvPr>
          <p:cNvSpPr txBox="1"/>
          <p:nvPr/>
        </p:nvSpPr>
        <p:spPr>
          <a:xfrm>
            <a:off x="1465810" y="4525963"/>
            <a:ext cx="1524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To-Do List</a:t>
            </a:r>
            <a:endParaRPr lang="ko-KR" alt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1267EF-9F3C-F65C-7911-937E7228DD02}"/>
              </a:ext>
            </a:extLst>
          </p:cNvPr>
          <p:cNvSpPr txBox="1"/>
          <p:nvPr/>
        </p:nvSpPr>
        <p:spPr>
          <a:xfrm>
            <a:off x="1037667" y="5132457"/>
            <a:ext cx="2381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당일 해야 할 일을</a:t>
            </a:r>
            <a:endParaRPr lang="en-US" altLang="ko-KR" sz="1600" dirty="0"/>
          </a:p>
          <a:p>
            <a:pPr algn="ctr"/>
            <a:r>
              <a:rPr lang="ko-KR" altLang="en-US" sz="1600" dirty="0"/>
              <a:t>간단히 정리할 수 있는</a:t>
            </a:r>
            <a:endParaRPr lang="en-US" altLang="ko-KR" sz="1600" dirty="0"/>
          </a:p>
          <a:p>
            <a:pPr algn="ctr"/>
            <a:r>
              <a:rPr lang="en-US" altLang="ko-KR" sz="1600" dirty="0"/>
              <a:t>To do List</a:t>
            </a:r>
            <a:endParaRPr lang="ko-KR" altLang="en-US" sz="1600" dirty="0"/>
          </a:p>
        </p:txBody>
      </p:sp>
      <p:pic>
        <p:nvPicPr>
          <p:cNvPr id="7170" name="Picture 2" descr="달력 아이콘을 선택하십시오. 웹에 대 한 마크 캘린더 벡터 아이콘의 간단한 그림 로열티 무료 사진, 그림, 이미지 그리고  스톡포토그래피. Image 94484408.">
            <a:extLst>
              <a:ext uri="{FF2B5EF4-FFF2-40B4-BE49-F238E27FC236}">
                <a16:creationId xmlns:a16="http://schemas.microsoft.com/office/drawing/2014/main" id="{CCF6134F-2E92-902B-6A04-6ECDD4E71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033" y="2597162"/>
            <a:ext cx="1394268" cy="139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597180A-7790-41C5-C67F-212C1BD69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663" y="1571816"/>
            <a:ext cx="2629267" cy="439163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33C7971-5B95-975B-4366-5E27CA3CC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653" y="2235889"/>
            <a:ext cx="5118255" cy="317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948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시연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효율적인 회의의 5원칙">
            <a:extLst>
              <a:ext uri="{FF2B5EF4-FFF2-40B4-BE49-F238E27FC236}">
                <a16:creationId xmlns:a16="http://schemas.microsoft.com/office/drawing/2014/main" id="{649F94B6-4901-121F-E12B-88C79B321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58" y="-22028"/>
            <a:ext cx="6745042" cy="688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70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CF5B50-228A-485D-A453-4D79A709AC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" y="0"/>
            <a:ext cx="1219143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8537BB-D98F-4D52-8570-BDD16D01B008}"/>
              </a:ext>
            </a:extLst>
          </p:cNvPr>
          <p:cNvSpPr txBox="1"/>
          <p:nvPr/>
        </p:nvSpPr>
        <p:spPr>
          <a:xfrm>
            <a:off x="395516" y="323464"/>
            <a:ext cx="389080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6397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Contents</a:t>
            </a:r>
            <a:endParaRPr lang="ko-KR" altLang="en-US" sz="3600" spc="-300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83895" y="3668458"/>
            <a:ext cx="1742323" cy="546482"/>
            <a:chOff x="294640" y="3511823"/>
            <a:chExt cx="1742323" cy="5464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11823"/>
              <a:ext cx="4876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accent1"/>
                  </a:solidFill>
                  <a:latin typeface="+mj-ea"/>
                  <a:ea typeface="+mj-ea"/>
                </a:rPr>
                <a:t>1.</a:t>
              </a:r>
              <a:endParaRPr lang="ko-KR" altLang="en-US" sz="28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1093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rgbClr val="393939"/>
                  </a:solidFill>
                </a:rPr>
                <a:t>팀원 소개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2605594" y="4297401"/>
            <a:ext cx="2165516" cy="523220"/>
            <a:chOff x="294640" y="3554231"/>
            <a:chExt cx="2165516" cy="5232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54231"/>
              <a:ext cx="4876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accent1"/>
                  </a:solidFill>
                  <a:latin typeface="+mj-ea"/>
                  <a:ea typeface="+mj-ea"/>
                </a:rPr>
                <a:t>2.</a:t>
              </a:r>
              <a:endParaRPr lang="ko-KR" altLang="en-US" sz="28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15167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rgbClr val="393939"/>
                  </a:solidFill>
                </a:rPr>
                <a:t>프로젝트 개요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5917180" y="5588523"/>
            <a:ext cx="2250773" cy="454585"/>
            <a:chOff x="294640" y="3512299"/>
            <a:chExt cx="2165516" cy="54600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12299"/>
              <a:ext cx="4876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accent1"/>
                  </a:solidFill>
                  <a:latin typeface="+mj-ea"/>
                  <a:ea typeface="+mj-ea"/>
                </a:rPr>
                <a:t>4.</a:t>
              </a:r>
              <a:endParaRPr lang="ko-KR" altLang="en-US" sz="28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15167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rgbClr val="393939"/>
                  </a:solidFill>
                </a:rPr>
                <a:t>프로젝트 시연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B38293A-DB8E-A75D-D450-D0AD31877080}"/>
              </a:ext>
            </a:extLst>
          </p:cNvPr>
          <p:cNvSpPr txBox="1"/>
          <p:nvPr/>
        </p:nvSpPr>
        <p:spPr>
          <a:xfrm>
            <a:off x="4950419" y="4459748"/>
            <a:ext cx="12843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Light" panose="020B0304020202020204" pitchFamily="34" charset="0"/>
              </a:rPr>
              <a:t>•  </a:t>
            </a:r>
            <a:r>
              <a:rPr lang="ko-KR" altLang="en-US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Light" panose="020B0304020202020204" pitchFamily="34" charset="0"/>
              </a:rPr>
              <a:t>프로젝트 목표</a:t>
            </a:r>
            <a:endParaRPr lang="en-US" altLang="ko-KR" sz="1200" u="sng" dirty="0">
              <a:solidFill>
                <a:schemeClr val="tx1">
                  <a:lumMod val="75000"/>
                  <a:lumOff val="2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257B0-2F63-0023-F579-3B2225DDF0A7}"/>
              </a:ext>
            </a:extLst>
          </p:cNvPr>
          <p:cNvSpPr txBox="1"/>
          <p:nvPr/>
        </p:nvSpPr>
        <p:spPr>
          <a:xfrm>
            <a:off x="6332443" y="5140601"/>
            <a:ext cx="1346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Light" panose="020B0304020202020204" pitchFamily="34" charset="0"/>
              </a:rPr>
              <a:t>•  </a:t>
            </a:r>
            <a:r>
              <a:rPr lang="ko-KR" altLang="en-US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Light" panose="020B0304020202020204" pitchFamily="34" charset="0"/>
              </a:rPr>
              <a:t>기능 소개</a:t>
            </a:r>
            <a:endParaRPr lang="en-US" altLang="ko-KR" sz="1200" u="sng" dirty="0">
              <a:solidFill>
                <a:schemeClr val="tx1">
                  <a:lumMod val="75000"/>
                  <a:lumOff val="25000"/>
                </a:schemeClr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C36AD51-BECB-F529-5652-6691E5AB17DC}"/>
              </a:ext>
            </a:extLst>
          </p:cNvPr>
          <p:cNvGrpSpPr/>
          <p:nvPr/>
        </p:nvGrpSpPr>
        <p:grpSpPr>
          <a:xfrm>
            <a:off x="4174858" y="4905038"/>
            <a:ext cx="1742323" cy="523220"/>
            <a:chOff x="294640" y="3554231"/>
            <a:chExt cx="1742323" cy="52322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E687F5D-1FE9-8DD0-DB67-2AA39F00DF3B}"/>
                </a:ext>
              </a:extLst>
            </p:cNvPr>
            <p:cNvSpPr txBox="1"/>
            <p:nvPr/>
          </p:nvSpPr>
          <p:spPr>
            <a:xfrm>
              <a:off x="294640" y="3554231"/>
              <a:ext cx="4876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accent1"/>
                  </a:solidFill>
                  <a:latin typeface="+mj-ea"/>
                  <a:ea typeface="+mj-ea"/>
                </a:rPr>
                <a:t>3.</a:t>
              </a:r>
              <a:endParaRPr lang="ko-KR" altLang="en-US" sz="28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24CD2F6-CC42-9BC2-34E0-AE5BE9598092}"/>
                </a:ext>
              </a:extLst>
            </p:cNvPr>
            <p:cNvSpPr txBox="1"/>
            <p:nvPr/>
          </p:nvSpPr>
          <p:spPr>
            <a:xfrm>
              <a:off x="943394" y="3688973"/>
              <a:ext cx="1093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rgbClr val="393939"/>
                  </a:solidFill>
                </a:rPr>
                <a:t>기능 소개</a:t>
              </a: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73400A8-1B62-B950-B216-4011E91C06E9}"/>
              </a:ext>
            </a:extLst>
          </p:cNvPr>
          <p:cNvCxnSpPr/>
          <p:nvPr/>
        </p:nvCxnSpPr>
        <p:spPr>
          <a:xfrm>
            <a:off x="715938" y="4280294"/>
            <a:ext cx="5558883" cy="0"/>
          </a:xfrm>
          <a:prstGeom prst="line">
            <a:avLst/>
          </a:prstGeom>
          <a:ln w="117475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3998E98-278F-7A5E-743E-6B0F1E52BFBD}"/>
              </a:ext>
            </a:extLst>
          </p:cNvPr>
          <p:cNvCxnSpPr/>
          <p:nvPr/>
        </p:nvCxnSpPr>
        <p:spPr>
          <a:xfrm>
            <a:off x="2609071" y="4884044"/>
            <a:ext cx="5558883" cy="0"/>
          </a:xfrm>
          <a:prstGeom prst="line">
            <a:avLst/>
          </a:prstGeom>
          <a:ln w="117475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43DB3AA-D986-40F0-CD2A-2FDF816E79F0}"/>
              </a:ext>
            </a:extLst>
          </p:cNvPr>
          <p:cNvCxnSpPr/>
          <p:nvPr/>
        </p:nvCxnSpPr>
        <p:spPr>
          <a:xfrm>
            <a:off x="4226220" y="5479058"/>
            <a:ext cx="5558883" cy="0"/>
          </a:xfrm>
          <a:prstGeom prst="line">
            <a:avLst/>
          </a:prstGeom>
          <a:ln w="117475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7FDA214-A760-4203-EF19-784E598AFC1C}"/>
              </a:ext>
            </a:extLst>
          </p:cNvPr>
          <p:cNvCxnSpPr/>
          <p:nvPr/>
        </p:nvCxnSpPr>
        <p:spPr>
          <a:xfrm>
            <a:off x="5861252" y="6183538"/>
            <a:ext cx="5558883" cy="0"/>
          </a:xfrm>
          <a:prstGeom prst="line">
            <a:avLst/>
          </a:prstGeom>
          <a:ln w="117475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4AD65F6-12F6-0589-D12E-BAE12E6F8CAA}"/>
              </a:ext>
            </a:extLst>
          </p:cNvPr>
          <p:cNvSpPr txBox="1"/>
          <p:nvPr/>
        </p:nvSpPr>
        <p:spPr>
          <a:xfrm>
            <a:off x="8698707" y="5824739"/>
            <a:ext cx="851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Light" panose="020B0304020202020204" pitchFamily="34" charset="0"/>
              </a:rPr>
              <a:t>•  </a:t>
            </a:r>
            <a:r>
              <a:rPr lang="ko-KR" altLang="en-US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Light" panose="020B0304020202020204" pitchFamily="34" charset="0"/>
              </a:rPr>
              <a:t>시연</a:t>
            </a:r>
            <a:endParaRPr lang="en-US" altLang="ko-KR" sz="1200" u="sng" dirty="0">
              <a:solidFill>
                <a:schemeClr val="tx1">
                  <a:lumMod val="75000"/>
                  <a:lumOff val="2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11C118-2587-4BAC-976C-6A87808DBF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6DA07A7-BB3A-4E3B-A1CB-FB1C25235A78}"/>
              </a:ext>
            </a:extLst>
          </p:cNvPr>
          <p:cNvSpPr/>
          <p:nvPr/>
        </p:nvSpPr>
        <p:spPr>
          <a:xfrm>
            <a:off x="0" y="0"/>
            <a:ext cx="513805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76E8BF-72B8-87FB-A532-097C0C4218BD}"/>
              </a:ext>
            </a:extLst>
          </p:cNvPr>
          <p:cNvSpPr txBox="1"/>
          <p:nvPr/>
        </p:nvSpPr>
        <p:spPr>
          <a:xfrm>
            <a:off x="1255378" y="3105834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팀원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77357-CD71-DC7C-68C7-878C42045051}"/>
              </a:ext>
            </a:extLst>
          </p:cNvPr>
          <p:cNvSpPr txBox="1"/>
          <p:nvPr/>
        </p:nvSpPr>
        <p:spPr>
          <a:xfrm>
            <a:off x="512354" y="3121223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Part 1, </a:t>
            </a:r>
            <a:endParaRPr lang="ko-KR" altLang="en-US" sz="1400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8892292-A93B-A8F2-515E-09B89D4328C1}"/>
              </a:ext>
            </a:extLst>
          </p:cNvPr>
          <p:cNvCxnSpPr>
            <a:cxnSpLocks/>
          </p:cNvCxnSpPr>
          <p:nvPr/>
        </p:nvCxnSpPr>
        <p:spPr>
          <a:xfrm>
            <a:off x="207554" y="2830387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BDC1EE6-820C-3E95-BB20-9BEB9642C1C4}"/>
              </a:ext>
            </a:extLst>
          </p:cNvPr>
          <p:cNvCxnSpPr>
            <a:cxnSpLocks/>
          </p:cNvCxnSpPr>
          <p:nvPr/>
        </p:nvCxnSpPr>
        <p:spPr>
          <a:xfrm>
            <a:off x="207554" y="4019107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171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팀원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970720" y="781798"/>
            <a:ext cx="11047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팀원 역할 분담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6EE71FE-0A3F-4A25-852B-B62F5C0A9B7E}"/>
              </a:ext>
            </a:extLst>
          </p:cNvPr>
          <p:cNvSpPr/>
          <p:nvPr/>
        </p:nvSpPr>
        <p:spPr>
          <a:xfrm>
            <a:off x="899537" y="1613802"/>
            <a:ext cx="3332480" cy="3332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FB67FCB-6C0A-43A6-9430-B53E5B0CBDF9}"/>
              </a:ext>
            </a:extLst>
          </p:cNvPr>
          <p:cNvSpPr/>
          <p:nvPr/>
        </p:nvSpPr>
        <p:spPr>
          <a:xfrm>
            <a:off x="6446503" y="1613802"/>
            <a:ext cx="3332480" cy="3332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EA9CF4-4B02-4D79-9686-A8B683FEB8DB}"/>
              </a:ext>
            </a:extLst>
          </p:cNvPr>
          <p:cNvGrpSpPr/>
          <p:nvPr/>
        </p:nvGrpSpPr>
        <p:grpSpPr>
          <a:xfrm>
            <a:off x="1435580" y="5189424"/>
            <a:ext cx="2177149" cy="1166393"/>
            <a:chOff x="1375367" y="5390664"/>
            <a:chExt cx="1617997" cy="116639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EEFA88-3BDB-4986-A4E8-1D056235E726}"/>
                </a:ext>
              </a:extLst>
            </p:cNvPr>
            <p:cNvSpPr txBox="1"/>
            <p:nvPr/>
          </p:nvSpPr>
          <p:spPr>
            <a:xfrm>
              <a:off x="1375367" y="6156947"/>
              <a:ext cx="16179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rgbClr val="393939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Frontend - React</a:t>
              </a:r>
              <a:endParaRPr lang="ko-KR" altLang="en-US" sz="2000" spc="-150" dirty="0">
                <a:solidFill>
                  <a:srgbClr val="393939"/>
                </a:solidFill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94904B-FC61-4D90-BA0A-83761D16208E}"/>
                </a:ext>
              </a:extLst>
            </p:cNvPr>
            <p:cNvSpPr txBox="1"/>
            <p:nvPr/>
          </p:nvSpPr>
          <p:spPr>
            <a:xfrm>
              <a:off x="1825025" y="5390664"/>
              <a:ext cx="7805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150" dirty="0">
                  <a:solidFill>
                    <a:srgbClr val="393939"/>
                  </a:solidFill>
                  <a:latin typeface="+mj-ea"/>
                  <a:ea typeface="+mj-ea"/>
                </a:rPr>
                <a:t>이동훈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D953C9B-2611-4FE6-8766-B55AD80C0402}"/>
              </a:ext>
            </a:extLst>
          </p:cNvPr>
          <p:cNvGrpSpPr/>
          <p:nvPr/>
        </p:nvGrpSpPr>
        <p:grpSpPr>
          <a:xfrm>
            <a:off x="6633358" y="5189424"/>
            <a:ext cx="2887651" cy="1231732"/>
            <a:chOff x="631683" y="5390664"/>
            <a:chExt cx="2887651" cy="12317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E4B137-9F3C-4A3B-863C-2DA04F463D9A}"/>
                </a:ext>
              </a:extLst>
            </p:cNvPr>
            <p:cNvSpPr txBox="1"/>
            <p:nvPr/>
          </p:nvSpPr>
          <p:spPr>
            <a:xfrm>
              <a:off x="631683" y="5914510"/>
              <a:ext cx="288765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rgbClr val="393939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Backend -  AWS, Docker, Spring boot</a:t>
              </a:r>
              <a:endParaRPr lang="ko-KR" altLang="en-US" sz="2000" spc="-150" dirty="0">
                <a:solidFill>
                  <a:srgbClr val="393939"/>
                </a:solidFill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4D8DDC-AAEE-433E-AB6D-A55B54CF21F5}"/>
                </a:ext>
              </a:extLst>
            </p:cNvPr>
            <p:cNvSpPr txBox="1"/>
            <p:nvPr/>
          </p:nvSpPr>
          <p:spPr>
            <a:xfrm>
              <a:off x="1550366" y="5390664"/>
              <a:ext cx="10502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150" dirty="0" err="1">
                  <a:solidFill>
                    <a:srgbClr val="393939"/>
                  </a:solidFill>
                  <a:latin typeface="+mj-ea"/>
                  <a:ea typeface="+mj-ea"/>
                </a:rPr>
                <a:t>전성권</a:t>
              </a:r>
              <a:endParaRPr lang="ko-KR" altLang="en-US" sz="2400" spc="-150" dirty="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1028" name="Picture 4" descr="개발자 - 무료 사용자개 아이콘">
            <a:extLst>
              <a:ext uri="{FF2B5EF4-FFF2-40B4-BE49-F238E27FC236}">
                <a16:creationId xmlns:a16="http://schemas.microsoft.com/office/drawing/2014/main" id="{0925BD84-B389-31CB-28BD-C3565A456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518" y="2211400"/>
            <a:ext cx="2072527" cy="207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개발자 - 무료 컴퓨터개 아이콘">
            <a:extLst>
              <a:ext uri="{FF2B5EF4-FFF2-40B4-BE49-F238E27FC236}">
                <a16:creationId xmlns:a16="http://schemas.microsoft.com/office/drawing/2014/main" id="{55B71C99-9667-4619-6345-FC5E3A8BC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169" y="2190666"/>
            <a:ext cx="1988402" cy="198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3E8947E-9658-7B97-925E-2C04C91C771A}"/>
              </a:ext>
            </a:extLst>
          </p:cNvPr>
          <p:cNvCxnSpPr/>
          <p:nvPr/>
        </p:nvCxnSpPr>
        <p:spPr>
          <a:xfrm>
            <a:off x="1223239" y="5688375"/>
            <a:ext cx="2786363" cy="0"/>
          </a:xfrm>
          <a:prstGeom prst="line">
            <a:avLst/>
          </a:prstGeom>
          <a:ln cmpd="sng">
            <a:prstDash val="sys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B6CE331-4B3B-AD73-294F-F2527EA9A38D}"/>
              </a:ext>
            </a:extLst>
          </p:cNvPr>
          <p:cNvCxnSpPr/>
          <p:nvPr/>
        </p:nvCxnSpPr>
        <p:spPr>
          <a:xfrm>
            <a:off x="6771188" y="5694407"/>
            <a:ext cx="2786363" cy="0"/>
          </a:xfrm>
          <a:prstGeom prst="line">
            <a:avLst/>
          </a:prstGeom>
          <a:ln cmpd="sng">
            <a:prstDash val="sys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3" name="Picture 4" descr="React에 대하여">
            <a:extLst>
              <a:ext uri="{FF2B5EF4-FFF2-40B4-BE49-F238E27FC236}">
                <a16:creationId xmlns:a16="http://schemas.microsoft.com/office/drawing/2014/main" id="{EFBCAFB3-7E5D-62BC-0F81-059225463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104" y="4869257"/>
            <a:ext cx="1904648" cy="156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아마존 웹 서비스 - 위키백과, 우리 모두의 백과사전">
            <a:extLst>
              <a:ext uri="{FF2B5EF4-FFF2-40B4-BE49-F238E27FC236}">
                <a16:creationId xmlns:a16="http://schemas.microsoft.com/office/drawing/2014/main" id="{F7149920-42A4-6C87-A2AE-5B0198B5D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6380" y="4668768"/>
            <a:ext cx="1397691" cy="83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ocker란? 간단한 설명(Docker Hub-image-container / pull-run-build)">
            <a:extLst>
              <a:ext uri="{FF2B5EF4-FFF2-40B4-BE49-F238E27FC236}">
                <a16:creationId xmlns:a16="http://schemas.microsoft.com/office/drawing/2014/main" id="{EDA56FE3-E791-8EF3-829C-EB565544E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948" y="5783832"/>
            <a:ext cx="830238" cy="71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pring 과 springBoot의 차이점 - 고승조님의 블로그 - 인프런 | 커뮤니티">
            <a:extLst>
              <a:ext uri="{FF2B5EF4-FFF2-40B4-BE49-F238E27FC236}">
                <a16:creationId xmlns:a16="http://schemas.microsoft.com/office/drawing/2014/main" id="{094CAF9F-4340-9C6F-FF89-A3B69CC41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1728" y="5789474"/>
            <a:ext cx="1050289" cy="73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Part 2, </a:t>
            </a:r>
            <a:endParaRPr lang="ko-KR" altLang="en-US" sz="1400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120226-42F9-E56F-DAEF-79B47FAF64FC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E9B08DB-0C4D-4694-BA7B-67B961960AD2}"/>
              </a:ext>
            </a:extLst>
          </p:cNvPr>
          <p:cNvCxnSpPr/>
          <p:nvPr/>
        </p:nvCxnSpPr>
        <p:spPr>
          <a:xfrm>
            <a:off x="523373" y="2267039"/>
            <a:ext cx="5558883" cy="0"/>
          </a:xfrm>
          <a:prstGeom prst="line">
            <a:avLst/>
          </a:prstGeom>
          <a:ln w="508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523373" y="2890391"/>
            <a:ext cx="639545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체크박스와 필터링을 통한 개별</a:t>
            </a:r>
            <a:r>
              <a:rPr lang="en-US" altLang="ko-KR" sz="2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2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그룹 일정 관리</a:t>
            </a:r>
            <a:endParaRPr lang="en-US" altLang="ko-KR" sz="23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en-US" altLang="ko-KR" sz="2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-&gt; </a:t>
            </a:r>
            <a:r>
              <a:rPr lang="ko-KR" altLang="en-US" sz="2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일정을 보다 편리하게 확인하고 관리</a:t>
            </a:r>
            <a:endParaRPr lang="en-US" altLang="ko-KR" sz="23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51491D-11A3-B924-3194-0F9E4D65B6C4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AD8F08-6284-E08D-06D9-6B40B309867F}"/>
              </a:ext>
            </a:extLst>
          </p:cNvPr>
          <p:cNvSpPr txBox="1"/>
          <p:nvPr/>
        </p:nvSpPr>
        <p:spPr>
          <a:xfrm>
            <a:off x="132080" y="117305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Part 2 </a:t>
            </a:r>
            <a:endParaRPr lang="ko-KR" altLang="en-US" sz="1400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ECA158-EE8A-F2FC-6BDC-E32A5381DC24}"/>
              </a:ext>
            </a:extLst>
          </p:cNvPr>
          <p:cNvSpPr txBox="1"/>
          <p:nvPr/>
        </p:nvSpPr>
        <p:spPr>
          <a:xfrm>
            <a:off x="924109" y="713399"/>
            <a:ext cx="18838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프로젝트 목표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AD90774-5F54-6DE5-158A-609731D79F3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875" y="2607513"/>
            <a:ext cx="2650346" cy="273832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F94EF6-74EA-5797-1C2E-0838E6BB6A33}"/>
              </a:ext>
            </a:extLst>
          </p:cNvPr>
          <p:cNvSpPr/>
          <p:nvPr/>
        </p:nvSpPr>
        <p:spPr>
          <a:xfrm>
            <a:off x="7121817" y="5543890"/>
            <a:ext cx="4806462" cy="2634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Planus - logo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2A0EDE-F3C1-05C7-3D49-F33E03311391}"/>
              </a:ext>
            </a:extLst>
          </p:cNvPr>
          <p:cNvSpPr txBox="1"/>
          <p:nvPr/>
        </p:nvSpPr>
        <p:spPr>
          <a:xfrm>
            <a:off x="523373" y="1559783"/>
            <a:ext cx="4591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>
                <a:solidFill>
                  <a:schemeClr val="accent1"/>
                </a:solidFill>
              </a:rPr>
              <a:t>“</a:t>
            </a:r>
            <a:r>
              <a:rPr lang="ko-KR" altLang="en-US" sz="2000" b="1" dirty="0">
                <a:solidFill>
                  <a:schemeClr val="accent1"/>
                </a:solidFill>
              </a:rPr>
              <a:t>그룹 일정 관리에 초점을 맞춘 캘린더</a:t>
            </a:r>
            <a:r>
              <a:rPr lang="en-US" altLang="ko-KR" sz="2000" b="1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71BC8A-78A0-6B25-447F-6063D09CD5D8}"/>
              </a:ext>
            </a:extLst>
          </p:cNvPr>
          <p:cNvSpPr txBox="1"/>
          <p:nvPr/>
        </p:nvSpPr>
        <p:spPr>
          <a:xfrm>
            <a:off x="523373" y="3998369"/>
            <a:ext cx="6395452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일정 게시판 구현</a:t>
            </a:r>
          </a:p>
          <a:p>
            <a:pPr algn="just"/>
            <a:r>
              <a:rPr lang="en-US" altLang="ko-KR" sz="2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-&gt; </a:t>
            </a:r>
            <a:r>
              <a:rPr lang="ko-KR" altLang="en-US" sz="2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사진 업로드</a:t>
            </a:r>
            <a:r>
              <a:rPr lang="en-US" altLang="ko-KR" sz="2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댓글 기능 등을 컨텐츠로 한</a:t>
            </a:r>
            <a:endParaRPr lang="en-US" altLang="ko-KR" sz="23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en-US" altLang="ko-KR" sz="2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ko-KR" altLang="en-US" sz="2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소통의 공간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E10BAC-0DF1-A942-D36D-5B437D48527C}"/>
              </a:ext>
            </a:extLst>
          </p:cNvPr>
          <p:cNvSpPr txBox="1"/>
          <p:nvPr/>
        </p:nvSpPr>
        <p:spPr>
          <a:xfrm>
            <a:off x="523373" y="5275505"/>
            <a:ext cx="639545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To-Do List</a:t>
            </a:r>
          </a:p>
          <a:p>
            <a:pPr algn="just"/>
            <a:r>
              <a:rPr lang="en-US" altLang="ko-KR" sz="2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-&gt; </a:t>
            </a:r>
            <a:r>
              <a:rPr lang="ko-KR" altLang="en-US" sz="2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그 날의 목표를 보기 쉽게 관리 </a:t>
            </a:r>
          </a:p>
        </p:txBody>
      </p:sp>
    </p:spTree>
    <p:extLst>
      <p:ext uri="{BB962C8B-B14F-4D97-AF65-F5344CB8AC3E}">
        <p14:creationId xmlns:p14="http://schemas.microsoft.com/office/powerpoint/2010/main" val="414348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2" grpId="0" animBg="1"/>
      <p:bldP spid="13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현직자가 느끼는 프로그래머의 단점">
            <a:extLst>
              <a:ext uri="{FF2B5EF4-FFF2-40B4-BE49-F238E27FC236}">
                <a16:creationId xmlns:a16="http://schemas.microsoft.com/office/drawing/2014/main" id="{A6DBF54C-1546-05F9-662E-8D5022865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234" y="1"/>
            <a:ext cx="70517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5532120" cy="6858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327224" y="315808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기능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584200" y="317347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584200" y="2875382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584200" y="4064102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21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기능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948681" y="719358"/>
            <a:ext cx="7857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기능 소개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3CA76CE-70D3-8927-9E9A-7963F596856A}"/>
              </a:ext>
            </a:extLst>
          </p:cNvPr>
          <p:cNvSpPr/>
          <p:nvPr/>
        </p:nvSpPr>
        <p:spPr>
          <a:xfrm>
            <a:off x="1343721" y="1685017"/>
            <a:ext cx="2160000" cy="2160000"/>
          </a:xfrm>
          <a:prstGeom prst="ellipse">
            <a:avLst/>
          </a:prstGeom>
          <a:solidFill>
            <a:schemeClr val="bg1">
              <a:alpha val="83000"/>
            </a:schemeClr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104" name="Picture 8" descr="로그인 - 무료 사회적인개 아이콘">
            <a:extLst>
              <a:ext uri="{FF2B5EF4-FFF2-40B4-BE49-F238E27FC236}">
                <a16:creationId xmlns:a16="http://schemas.microsoft.com/office/drawing/2014/main" id="{DB03B7E1-A73E-AB66-E867-5EB76D6DD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340" y="1944823"/>
            <a:ext cx="1640387" cy="164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69642F4-B21A-E56E-EF77-1D6F54CB167A}"/>
              </a:ext>
            </a:extLst>
          </p:cNvPr>
          <p:cNvSpPr txBox="1"/>
          <p:nvPr/>
        </p:nvSpPr>
        <p:spPr>
          <a:xfrm>
            <a:off x="1302018" y="4104823"/>
            <a:ext cx="2509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로그인 및 회원가입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37FFE1-A5D3-13B0-7574-8DBBB735026D}"/>
              </a:ext>
            </a:extLst>
          </p:cNvPr>
          <p:cNvSpPr txBox="1"/>
          <p:nvPr/>
        </p:nvSpPr>
        <p:spPr>
          <a:xfrm>
            <a:off x="1122626" y="4711318"/>
            <a:ext cx="2868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회원가입을 통해</a:t>
            </a:r>
            <a:endParaRPr lang="en-US" altLang="ko-KR" dirty="0"/>
          </a:p>
          <a:p>
            <a:pPr algn="ctr"/>
            <a:r>
              <a:rPr lang="ko-KR" altLang="en-US" dirty="0"/>
              <a:t>로그인을 하여</a:t>
            </a:r>
            <a:endParaRPr lang="en-US" altLang="ko-KR" dirty="0"/>
          </a:p>
          <a:p>
            <a:pPr algn="ctr"/>
            <a:r>
              <a:rPr lang="ko-KR" altLang="en-US" dirty="0"/>
              <a:t>서비스를 이용할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B8868CC-02EC-D767-B3F6-319CB8BB8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270" y="1855470"/>
            <a:ext cx="3177460" cy="39790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6F822B5-BD14-7658-9539-D7B708B92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279" y="1855470"/>
            <a:ext cx="2872201" cy="39790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DC656C6-E6AA-23F4-78DF-D32247CD1D3C}"/>
              </a:ext>
            </a:extLst>
          </p:cNvPr>
          <p:cNvCxnSpPr>
            <a:cxnSpLocks/>
          </p:cNvCxnSpPr>
          <p:nvPr/>
        </p:nvCxnSpPr>
        <p:spPr>
          <a:xfrm>
            <a:off x="7837714" y="3845017"/>
            <a:ext cx="634482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661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기능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948681" y="719358"/>
            <a:ext cx="7857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기능 소개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50D0FFA-CA52-3F96-6E07-87E0BE2F1FA3}"/>
              </a:ext>
            </a:extLst>
          </p:cNvPr>
          <p:cNvSpPr/>
          <p:nvPr/>
        </p:nvSpPr>
        <p:spPr>
          <a:xfrm>
            <a:off x="353175" y="1992664"/>
            <a:ext cx="2160000" cy="2160000"/>
          </a:xfrm>
          <a:prstGeom prst="ellipse">
            <a:avLst/>
          </a:prstGeom>
          <a:solidFill>
            <a:schemeClr val="bg1">
              <a:alpha val="83000"/>
            </a:schemeClr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B304A1-04BC-06B8-3E21-7EBB0B723ABC}"/>
              </a:ext>
            </a:extLst>
          </p:cNvPr>
          <p:cNvSpPr txBox="1"/>
          <p:nvPr/>
        </p:nvSpPr>
        <p:spPr>
          <a:xfrm>
            <a:off x="862793" y="4359048"/>
            <a:ext cx="1386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메인 화면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1267EF-9F3C-F65C-7911-937E7228DD02}"/>
              </a:ext>
            </a:extLst>
          </p:cNvPr>
          <p:cNvSpPr txBox="1"/>
          <p:nvPr/>
        </p:nvSpPr>
        <p:spPr>
          <a:xfrm>
            <a:off x="297439" y="4965542"/>
            <a:ext cx="2381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로그인 성공 시</a:t>
            </a:r>
            <a:endParaRPr lang="en-US" altLang="ko-KR" dirty="0"/>
          </a:p>
          <a:p>
            <a:pPr algn="ctr"/>
            <a:r>
              <a:rPr lang="ko-KR" altLang="en-US" dirty="0"/>
              <a:t>출력되는 화면</a:t>
            </a:r>
          </a:p>
        </p:txBody>
      </p:sp>
      <p:pic>
        <p:nvPicPr>
          <p:cNvPr id="5124" name="Picture 4" descr="벡터 달력 아이콘, 달력 클립 아트, 달력 아이콘, 달력 PNG, 일러스트 및 벡터 에 대한 무료 다운로드 - Pngtree">
            <a:extLst>
              <a:ext uri="{FF2B5EF4-FFF2-40B4-BE49-F238E27FC236}">
                <a16:creationId xmlns:a16="http://schemas.microsoft.com/office/drawing/2014/main" id="{31ADA8C7-73BF-C841-20CD-80F2433F2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16" y="2395794"/>
            <a:ext cx="1353739" cy="13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6989720-782A-7E9F-752E-8C7C49BC8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215" y="1281578"/>
            <a:ext cx="6005570" cy="514965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463C90F-5382-D6AA-3317-D2D7D3751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785" y="1847902"/>
            <a:ext cx="2829472" cy="42490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5AC8D2E-7696-9D67-D771-6F74C5C21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6929" y="2834171"/>
            <a:ext cx="1862278" cy="1688774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A858691-5A43-A905-08C7-7EB361B078C3}"/>
              </a:ext>
            </a:extLst>
          </p:cNvPr>
          <p:cNvCxnSpPr>
            <a:cxnSpLocks/>
          </p:cNvCxnSpPr>
          <p:nvPr/>
        </p:nvCxnSpPr>
        <p:spPr>
          <a:xfrm>
            <a:off x="4497355" y="1534811"/>
            <a:ext cx="4417358" cy="45785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EF7EE62-A326-DDF3-5FD6-A27046BCBD17}"/>
              </a:ext>
            </a:extLst>
          </p:cNvPr>
          <p:cNvCxnSpPr>
            <a:cxnSpLocks/>
          </p:cNvCxnSpPr>
          <p:nvPr/>
        </p:nvCxnSpPr>
        <p:spPr>
          <a:xfrm>
            <a:off x="8914713" y="1534811"/>
            <a:ext cx="552216" cy="1228797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67DCE86D-8058-528A-8348-5B03AE4A2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0813" y="1726204"/>
            <a:ext cx="2509267" cy="4993994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AD8AFE0-F3DE-E414-BF99-274C914B4CB0}"/>
              </a:ext>
            </a:extLst>
          </p:cNvPr>
          <p:cNvCxnSpPr>
            <a:cxnSpLocks/>
          </p:cNvCxnSpPr>
          <p:nvPr/>
        </p:nvCxnSpPr>
        <p:spPr>
          <a:xfrm flipH="1">
            <a:off x="7890451" y="2328242"/>
            <a:ext cx="977963" cy="1011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774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</p:bldLst>
  </p:timing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996</TotalTime>
  <Words>342</Words>
  <Application>Microsoft Office PowerPoint</Application>
  <PresentationFormat>와이드스크린</PresentationFormat>
  <Paragraphs>120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HY신명조</vt:lpstr>
      <vt:lpstr>나눔스퀘어 ExtraBold</vt:lpstr>
      <vt:lpstr>나눔스퀘어 Light</vt:lpstr>
      <vt:lpstr>Arial</vt:lpstr>
      <vt:lpstr>Arial Nova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 동훈</cp:lastModifiedBy>
  <cp:revision>31</cp:revision>
  <dcterms:created xsi:type="dcterms:W3CDTF">2020-09-07T02:34:06Z</dcterms:created>
  <dcterms:modified xsi:type="dcterms:W3CDTF">2023-08-24T07:26:00Z</dcterms:modified>
</cp:coreProperties>
</file>